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5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5052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N</a:t>
            </a: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eed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NSIC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SIDO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SSIB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SSIDC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SISI</a:t>
            </a: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S</a:t>
            </a:r>
          </a:p>
          <a:p>
            <a:pPr algn="l">
              <a:buFont typeface="Arial" pitchFamily="34" charset="0"/>
              <a:buChar char="•"/>
            </a:pP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 DICS</a:t>
            </a:r>
          </a:p>
          <a:p>
            <a:pPr algn="l">
              <a:buFont typeface="Arial" pitchFamily="34" charset="0"/>
              <a:buChar char="•"/>
            </a:pP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 Industrial estates</a:t>
            </a:r>
          </a:p>
          <a:p>
            <a:pPr algn="l">
              <a:buFont typeface="Arial" pitchFamily="34" charset="0"/>
              <a:buChar char="•"/>
            </a:pP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cap="none" dirty="0" err="1" smtClean="0">
                <a:solidFill>
                  <a:schemeClr val="tx2">
                    <a:lumMod val="50000"/>
                  </a:schemeClr>
                </a:solidFill>
              </a:rPr>
              <a:t>Specialised</a:t>
            </a: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 institutions</a:t>
            </a:r>
          </a:p>
          <a:p>
            <a:pPr algn="l">
              <a:buFont typeface="Arial" pitchFamily="34" charset="0"/>
              <a:buChar char="•"/>
            </a:pPr>
            <a:r>
              <a:rPr lang="en-US" b="1" cap="none" dirty="0" smtClean="0">
                <a:solidFill>
                  <a:schemeClr val="tx2">
                    <a:lumMod val="50000"/>
                  </a:schemeClr>
                </a:solidFill>
              </a:rPr>
              <a:t> TCOS</a:t>
            </a:r>
          </a:p>
          <a:p>
            <a:pPr algn="l">
              <a:buFont typeface="Arial" pitchFamily="34" charset="0"/>
              <a:buChar char="•"/>
            </a:pPr>
            <a:endParaRPr lang="en-US" cap="none" dirty="0" smtClean="0"/>
          </a:p>
          <a:p>
            <a:pPr algn="l">
              <a:buFont typeface="Arial" pitchFamily="34" charset="0"/>
              <a:buChar char="•"/>
            </a:pPr>
            <a:endParaRPr lang="en-US" cap="none" dirty="0" smtClean="0"/>
          </a:p>
          <a:p>
            <a:pPr algn="l">
              <a:buFont typeface="Arial" pitchFamily="34" charset="0"/>
              <a:buChar char="•"/>
            </a:pPr>
            <a:endParaRPr lang="en-US" cap="none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INSTITUTIONAL SUPPORT TO ENTREPRENURS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Objectives of Industrial Estates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686800" cy="6248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To provide </a:t>
            </a:r>
            <a:r>
              <a:rPr lang="en-US" b="1" dirty="0" smtClean="0"/>
              <a:t>infrastructure and accommodation facilities</a:t>
            </a:r>
            <a:r>
              <a:rPr lang="en-US" dirty="0" smtClean="0"/>
              <a:t> to entrepreneurs.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encourage the </a:t>
            </a:r>
            <a:r>
              <a:rPr lang="en-US" b="1" dirty="0" smtClean="0"/>
              <a:t>development of small-scale industries</a:t>
            </a:r>
            <a:r>
              <a:rPr lang="en-US" dirty="0" smtClean="0"/>
              <a:t> in the country.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decentralize industries to </a:t>
            </a:r>
            <a:r>
              <a:rPr lang="en-US" b="1" dirty="0" smtClean="0"/>
              <a:t>rural and backward areas.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b="1" dirty="0" smtClean="0"/>
              <a:t>encourage ancillarisation in surrounding major industrial units.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b="1" dirty="0" smtClean="0"/>
              <a:t>develop entrepreneurship </a:t>
            </a:r>
            <a:r>
              <a:rPr lang="en-US" dirty="0" smtClean="0"/>
              <a:t>by creating a congenial climate to run the industries in these estates.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Types of Industrial Estates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6868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On the basis of functions</a:t>
            </a:r>
          </a:p>
          <a:p>
            <a:pPr lvl="1" algn="just"/>
            <a:r>
              <a:rPr lang="en-US" dirty="0" smtClean="0"/>
              <a:t>General type industrial estates/conventional/composite industrial estates :  Accommodates a </a:t>
            </a:r>
            <a:r>
              <a:rPr lang="en-US" b="1" dirty="0" smtClean="0"/>
              <a:t>wide variety</a:t>
            </a:r>
            <a:r>
              <a:rPr lang="en-US" dirty="0" smtClean="0"/>
              <a:t> of industries</a:t>
            </a:r>
          </a:p>
          <a:p>
            <a:pPr lvl="1" algn="just"/>
            <a:r>
              <a:rPr lang="en-US" dirty="0" smtClean="0"/>
              <a:t>Special type industrial estates : Only for </a:t>
            </a:r>
            <a:r>
              <a:rPr lang="en-US" b="1" dirty="0" smtClean="0"/>
              <a:t>specific units, which are horizontally or vertically interdependent</a:t>
            </a:r>
          </a:p>
          <a:p>
            <a:pPr algn="just"/>
            <a:r>
              <a:rPr lang="en-US" b="1" dirty="0" smtClean="0"/>
              <a:t>On the basis of organizational set-up</a:t>
            </a:r>
          </a:p>
          <a:p>
            <a:pPr lvl="1" algn="just"/>
            <a:r>
              <a:rPr lang="en-US" dirty="0" smtClean="0"/>
              <a:t>Government industrial estates</a:t>
            </a:r>
          </a:p>
          <a:p>
            <a:pPr lvl="1" algn="just"/>
            <a:r>
              <a:rPr lang="en-US" dirty="0" smtClean="0"/>
              <a:t>Private industrial estates</a:t>
            </a:r>
          </a:p>
          <a:p>
            <a:pPr lvl="1" algn="just"/>
            <a:r>
              <a:rPr lang="en-US" dirty="0" smtClean="0"/>
              <a:t>Co-operative industrial estates</a:t>
            </a:r>
          </a:p>
          <a:p>
            <a:pPr lvl="1" algn="just"/>
            <a:r>
              <a:rPr lang="en-US" dirty="0" smtClean="0"/>
              <a:t>Municipal industrial estates</a:t>
            </a:r>
          </a:p>
          <a:p>
            <a:pPr algn="just"/>
            <a:r>
              <a:rPr lang="en-US" b="1" dirty="0" smtClean="0"/>
              <a:t>On the basis of other variants</a:t>
            </a:r>
          </a:p>
          <a:p>
            <a:pPr lvl="1" algn="just"/>
            <a:r>
              <a:rPr lang="en-US" dirty="0" smtClean="0"/>
              <a:t>Ancillary industrial estates : Initiates </a:t>
            </a:r>
            <a:r>
              <a:rPr lang="en-US" b="1" dirty="0" smtClean="0"/>
              <a:t>units which support large industries</a:t>
            </a:r>
          </a:p>
          <a:p>
            <a:pPr lvl="1" algn="just"/>
            <a:r>
              <a:rPr lang="en-US" dirty="0" smtClean="0"/>
              <a:t>Functional industrial estates : Industries manufacturing </a:t>
            </a:r>
            <a:r>
              <a:rPr lang="en-US" b="1" dirty="0" smtClean="0"/>
              <a:t>same products</a:t>
            </a:r>
          </a:p>
          <a:p>
            <a:pPr lvl="1" algn="just"/>
            <a:r>
              <a:rPr lang="en-US" dirty="0" smtClean="0"/>
              <a:t>The workshop bay :Small firms engaged in </a:t>
            </a:r>
            <a:r>
              <a:rPr lang="en-US" b="1" dirty="0" smtClean="0"/>
              <a:t>repair works</a:t>
            </a:r>
          </a:p>
          <a:p>
            <a:pPr lvl="1"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Industrial Estates in India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686800" cy="6248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idea of establishing an industrial estate was first adopted in India by </a:t>
            </a:r>
            <a:r>
              <a:rPr lang="en-US" b="1" dirty="0" smtClean="0"/>
              <a:t>Small Scale Industries Board (SSIB) in January 1955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First industrial estate in India was setup at Rajkot in Gujarat in </a:t>
            </a:r>
            <a:r>
              <a:rPr lang="en-US" b="1" dirty="0" smtClean="0"/>
              <a:t>September 1955.</a:t>
            </a:r>
          </a:p>
          <a:p>
            <a:pPr algn="just"/>
            <a:r>
              <a:rPr lang="en-US" dirty="0" smtClean="0"/>
              <a:t>Now more than 650 IE’s are there.</a:t>
            </a:r>
          </a:p>
          <a:p>
            <a:pPr algn="just"/>
            <a:r>
              <a:rPr lang="en-US" dirty="0" smtClean="0"/>
              <a:t>Many studies have proved that outside industries perform better than units at industrial estates because of the following reasons : </a:t>
            </a:r>
          </a:p>
          <a:p>
            <a:pPr lvl="1" algn="just"/>
            <a:r>
              <a:rPr lang="en-US" dirty="0" smtClean="0"/>
              <a:t>Lack </a:t>
            </a:r>
            <a:r>
              <a:rPr lang="en-US" b="1" dirty="0" smtClean="0"/>
              <a:t>of infrastructure</a:t>
            </a:r>
          </a:p>
          <a:p>
            <a:pPr lvl="1" algn="just"/>
            <a:r>
              <a:rPr lang="en-US" dirty="0" smtClean="0"/>
              <a:t>Lack of </a:t>
            </a:r>
            <a:r>
              <a:rPr lang="en-US" b="1" dirty="0" smtClean="0"/>
              <a:t>common facilities</a:t>
            </a:r>
            <a:r>
              <a:rPr lang="en-US" dirty="0" smtClean="0"/>
              <a:t> – testing, heat room, tool room</a:t>
            </a:r>
          </a:p>
          <a:p>
            <a:pPr lvl="1" algn="just"/>
            <a:r>
              <a:rPr lang="en-US" dirty="0" smtClean="0"/>
              <a:t>Lack of </a:t>
            </a:r>
            <a:r>
              <a:rPr lang="en-US" b="1" dirty="0" smtClean="0"/>
              <a:t>realistic survey </a:t>
            </a:r>
            <a:r>
              <a:rPr lang="en-US" dirty="0" smtClean="0"/>
              <a:t>before establishing the IE</a:t>
            </a:r>
          </a:p>
          <a:p>
            <a:pPr lvl="1" algn="just"/>
            <a:r>
              <a:rPr lang="en-US" dirty="0" smtClean="0"/>
              <a:t>Lack of </a:t>
            </a:r>
            <a:r>
              <a:rPr lang="en-US" b="1" dirty="0" smtClean="0"/>
              <a:t>clear idea about the products </a:t>
            </a:r>
            <a:r>
              <a:rPr lang="en-US" dirty="0" smtClean="0"/>
              <a:t>relevant to that area</a:t>
            </a:r>
          </a:p>
          <a:p>
            <a:pPr lvl="1" algn="just"/>
            <a:r>
              <a:rPr lang="en-US" dirty="0" smtClean="0"/>
              <a:t>Lack of </a:t>
            </a:r>
            <a:r>
              <a:rPr lang="en-US" b="1" dirty="0" smtClean="0"/>
              <a:t>local involvement and participation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686800" cy="6629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The following </a:t>
            </a:r>
            <a:r>
              <a:rPr lang="en-US" b="1" dirty="0" smtClean="0"/>
              <a:t>factors are essential to make the industrial programme effective</a:t>
            </a:r>
            <a:r>
              <a:rPr lang="en-US" dirty="0" smtClean="0"/>
              <a:t> in developing countries like India : </a:t>
            </a:r>
          </a:p>
          <a:p>
            <a:pPr lvl="1" algn="just"/>
            <a:r>
              <a:rPr lang="en-US" dirty="0" smtClean="0"/>
              <a:t>Existence of </a:t>
            </a:r>
            <a:r>
              <a:rPr lang="en-US" b="1" dirty="0" smtClean="0"/>
              <a:t>large no of small firms </a:t>
            </a:r>
            <a:r>
              <a:rPr lang="en-US" dirty="0" smtClean="0"/>
              <a:t>or artisan shops in appropriate industrial sectors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b="1" dirty="0" smtClean="0"/>
              <a:t>Entrepreneurs willing and able</a:t>
            </a:r>
            <a:r>
              <a:rPr lang="en-US" dirty="0" smtClean="0"/>
              <a:t> to take advantage of the facilities offered by industrial estates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 nucleus of </a:t>
            </a:r>
            <a:r>
              <a:rPr lang="en-US" b="1" dirty="0" smtClean="0"/>
              <a:t>skilled workers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b="1" dirty="0" smtClean="0"/>
              <a:t>Government agencies with skills and funds</a:t>
            </a:r>
            <a:r>
              <a:rPr lang="en-US" dirty="0" smtClean="0"/>
              <a:t> to plan and administer the programme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b="1" dirty="0" smtClean="0"/>
              <a:t>Financial institutions</a:t>
            </a:r>
            <a:r>
              <a:rPr lang="en-US" dirty="0" smtClean="0"/>
              <a:t> willing to give credit to the units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b="1" dirty="0" smtClean="0"/>
              <a:t>Availability of adequate infrastructure</a:t>
            </a:r>
            <a:r>
              <a:rPr lang="en-US" dirty="0" smtClean="0"/>
              <a:t> in terms of water, electricity and transport.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Specialized Institutions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6868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Central Institute of  Tool Design, Hyderabad</a:t>
            </a:r>
          </a:p>
          <a:p>
            <a:pPr algn="just"/>
            <a:r>
              <a:rPr lang="en-US" dirty="0" smtClean="0"/>
              <a:t>Set up in 1968</a:t>
            </a:r>
          </a:p>
          <a:p>
            <a:pPr lvl="1" algn="just"/>
            <a:r>
              <a:rPr lang="en-US" dirty="0" smtClean="0"/>
              <a:t>To offer consultancy and advisory services in design and development of tools.</a:t>
            </a:r>
          </a:p>
          <a:p>
            <a:pPr lvl="1" algn="just"/>
            <a:r>
              <a:rPr lang="en-US" dirty="0" smtClean="0"/>
              <a:t>To suggest proper measures to improve the standard of tools, tooling elements, jigs, components, fixtures, dies etc.</a:t>
            </a:r>
          </a:p>
          <a:p>
            <a:pPr lvl="1" algn="just"/>
            <a:r>
              <a:rPr lang="en-US" dirty="0" smtClean="0"/>
              <a:t>To offer tool room facility.</a:t>
            </a:r>
          </a:p>
          <a:p>
            <a:pPr algn="just"/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Central Tool Room Training </a:t>
            </a:r>
            <a:r>
              <a:rPr lang="en-US" b="1" dirty="0" err="1" smtClean="0"/>
              <a:t>Centres</a:t>
            </a:r>
            <a:endParaRPr lang="en-US" b="1" dirty="0" smtClean="0"/>
          </a:p>
          <a:p>
            <a:pPr algn="just"/>
            <a:r>
              <a:rPr lang="en-US" dirty="0" smtClean="0"/>
              <a:t>Tool room training </a:t>
            </a:r>
            <a:r>
              <a:rPr lang="en-US" dirty="0" err="1" smtClean="0"/>
              <a:t>centres</a:t>
            </a:r>
            <a:r>
              <a:rPr lang="en-US" dirty="0" smtClean="0"/>
              <a:t> was setup at Bangalore, Calcutta, Ludhiana and New Delhi</a:t>
            </a:r>
          </a:p>
          <a:p>
            <a:pPr algn="just"/>
            <a:r>
              <a:rPr lang="en-US" dirty="0" smtClean="0"/>
              <a:t>Provides facilities in design, manufacture and training</a:t>
            </a:r>
          </a:p>
          <a:p>
            <a:pPr algn="just"/>
            <a:endParaRPr lang="en-US" dirty="0" smtClean="0"/>
          </a:p>
          <a:p>
            <a:pPr lvl="1" algn="just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8686800" cy="62484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b="1" dirty="0" smtClean="0"/>
              <a:t>National Institute of Entrepreneurship and Small Business  Development(NIESBUD)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800" dirty="0" smtClean="0"/>
              <a:t>Set up in 1983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Functions</a:t>
            </a:r>
          </a:p>
          <a:p>
            <a:pPr lvl="1" algn="just"/>
            <a:r>
              <a:rPr lang="en-US" dirty="0" smtClean="0"/>
              <a:t>Coordinate research and training in Entrepreneurship Development</a:t>
            </a:r>
          </a:p>
          <a:p>
            <a:pPr lvl="1" algn="just"/>
            <a:endParaRPr lang="en-US" sz="1400" dirty="0" smtClean="0"/>
          </a:p>
          <a:p>
            <a:pPr lvl="1" algn="just"/>
            <a:r>
              <a:rPr lang="en-US" dirty="0" smtClean="0"/>
              <a:t>Impart specialized training to various entrepreneurs</a:t>
            </a:r>
          </a:p>
          <a:p>
            <a:pPr lvl="1" algn="just"/>
            <a:endParaRPr lang="en-US" sz="1600" dirty="0" smtClean="0"/>
          </a:p>
          <a:p>
            <a:pPr lvl="1" algn="just"/>
            <a:r>
              <a:rPr lang="en-US" dirty="0" smtClean="0"/>
              <a:t>Forum for interaction and exchange of views between various agencies</a:t>
            </a:r>
          </a:p>
          <a:p>
            <a:pPr lvl="1" algn="just"/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04800"/>
            <a:ext cx="8991600" cy="6553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/>
              <a:t>National Institute of Small Industries Extension Training </a:t>
            </a:r>
          </a:p>
          <a:p>
            <a:pPr algn="just">
              <a:buNone/>
            </a:pPr>
            <a:r>
              <a:rPr lang="en-US" sz="2800" b="1" dirty="0" smtClean="0"/>
              <a:t>(NISIET), Hyderabad</a:t>
            </a:r>
          </a:p>
          <a:p>
            <a:pPr algn="just">
              <a:buNone/>
            </a:pPr>
            <a:endParaRPr lang="en-US" sz="1400" b="1" dirty="0" smtClean="0"/>
          </a:p>
          <a:p>
            <a:pPr algn="just"/>
            <a:r>
              <a:rPr lang="en-US" sz="2800" dirty="0" smtClean="0"/>
              <a:t>Setup in 1956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2800" dirty="0" smtClean="0"/>
              <a:t>Functions :</a:t>
            </a:r>
          </a:p>
          <a:p>
            <a:pPr lvl="1" algn="just"/>
            <a:r>
              <a:rPr lang="en-US" sz="2800" dirty="0" smtClean="0"/>
              <a:t>To impart training to persons engaged in small-scale industries</a:t>
            </a:r>
          </a:p>
          <a:p>
            <a:pPr lvl="1" algn="just"/>
            <a:endParaRPr lang="en-US" sz="2800" dirty="0" smtClean="0"/>
          </a:p>
          <a:p>
            <a:pPr lvl="1" algn="just"/>
            <a:r>
              <a:rPr lang="en-US" sz="2800" dirty="0" smtClean="0"/>
              <a:t>To undertake research studies related to development of small scale industries</a:t>
            </a:r>
          </a:p>
          <a:p>
            <a:pPr lvl="1" algn="just"/>
            <a:endParaRPr lang="en-US" sz="2800" dirty="0" smtClean="0"/>
          </a:p>
          <a:p>
            <a:pPr lvl="1" algn="just"/>
            <a:r>
              <a:rPr lang="en-US" sz="2800" dirty="0" smtClean="0"/>
              <a:t>To enter into agreements relating to consultancy services with national and international </a:t>
            </a:r>
            <a:r>
              <a:rPr lang="en-US" sz="2800" dirty="0" err="1" smtClean="0"/>
              <a:t>organisations</a:t>
            </a:r>
            <a:endParaRPr lang="en-US" sz="2800" dirty="0" smtClean="0"/>
          </a:p>
          <a:p>
            <a:pPr lvl="1" algn="just"/>
            <a:endParaRPr lang="en-US" sz="2800" dirty="0" smtClean="0"/>
          </a:p>
          <a:p>
            <a:pPr algn="just"/>
            <a:endParaRPr lang="en-US" sz="2800" dirty="0" smtClean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04800"/>
            <a:ext cx="8991600" cy="6553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/>
              <a:t>Other Institutes</a:t>
            </a:r>
          </a:p>
          <a:p>
            <a:pPr algn="just">
              <a:buNone/>
            </a:pPr>
            <a:endParaRPr lang="en-US" sz="1400" b="1" dirty="0" smtClean="0"/>
          </a:p>
          <a:p>
            <a:pPr algn="just"/>
            <a:r>
              <a:rPr lang="en-US" sz="2800" dirty="0" smtClean="0"/>
              <a:t>Electronic Training and Service Institute, </a:t>
            </a:r>
            <a:r>
              <a:rPr lang="en-US" sz="2800" dirty="0" err="1" smtClean="0"/>
              <a:t>Nainital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Central Machine Tools Limited, Bangalore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Sports Goods and Leisure Time Equipment, Meerut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Central Institute of Plastics Engineering and Tools, Madras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National Institute of Foundary and Forging Technology, Ranchi</a:t>
            </a:r>
          </a:p>
          <a:p>
            <a:pPr algn="just"/>
            <a:endParaRPr lang="en-US" sz="2800" dirty="0" smtClean="0"/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655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Technical Consultancy Organizations(TCO)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305800" cy="5715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TCO was established by all India financial institutions in seventies and the eighties in collaboration with state level financial institutions and banks to </a:t>
            </a:r>
            <a:r>
              <a:rPr lang="en-US" b="1" dirty="0" smtClean="0"/>
              <a:t>cater consultancy needs of small industries and entrepreneurs.</a:t>
            </a:r>
          </a:p>
          <a:p>
            <a:pPr algn="just"/>
            <a:r>
              <a:rPr lang="en-US" dirty="0" smtClean="0"/>
              <a:t>At present there are 17 TCO’s</a:t>
            </a:r>
          </a:p>
          <a:p>
            <a:pPr algn="just"/>
            <a:r>
              <a:rPr lang="en-US" b="1" dirty="0" smtClean="0"/>
              <a:t>Functions</a:t>
            </a:r>
          </a:p>
          <a:p>
            <a:pPr lvl="1" algn="just"/>
            <a:r>
              <a:rPr lang="en-US" dirty="0" smtClean="0"/>
              <a:t>Prepare project files and feasibility profiles</a:t>
            </a:r>
          </a:p>
          <a:p>
            <a:pPr lvl="1" algn="just"/>
            <a:r>
              <a:rPr lang="en-US" dirty="0" smtClean="0"/>
              <a:t>Undertake potential industrial surveys</a:t>
            </a:r>
          </a:p>
          <a:p>
            <a:pPr lvl="1" algn="just"/>
            <a:r>
              <a:rPr lang="en-US" dirty="0" smtClean="0"/>
              <a:t>Identify potential entrepreneurs</a:t>
            </a:r>
          </a:p>
          <a:p>
            <a:pPr lvl="1" algn="just"/>
            <a:r>
              <a:rPr lang="en-US" dirty="0" smtClean="0"/>
              <a:t>Undertake market research</a:t>
            </a:r>
          </a:p>
          <a:p>
            <a:pPr lvl="1" algn="just"/>
            <a:r>
              <a:rPr lang="en-US" dirty="0" smtClean="0"/>
              <a:t>Supervise projects, provide technical and marketing </a:t>
            </a:r>
            <a:r>
              <a:rPr lang="en-US" dirty="0" err="1" smtClean="0"/>
              <a:t>assistrance</a:t>
            </a:r>
            <a:endParaRPr lang="en-US" dirty="0" smtClean="0"/>
          </a:p>
          <a:p>
            <a:pPr lvl="1" algn="just"/>
            <a:r>
              <a:rPr lang="en-US" dirty="0" smtClean="0"/>
              <a:t>Export consultancy</a:t>
            </a:r>
          </a:p>
          <a:p>
            <a:pPr lvl="1" algn="just"/>
            <a:r>
              <a:rPr lang="en-US" dirty="0" smtClean="0"/>
              <a:t>Conduct EDP’s</a:t>
            </a:r>
          </a:p>
          <a:p>
            <a:pPr lvl="1" algn="just"/>
            <a:r>
              <a:rPr lang="en-US" dirty="0" smtClean="0"/>
              <a:t>To offer merchant banking services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55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17 TCO’s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991600" cy="6324600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en-US" dirty="0" smtClean="0"/>
              <a:t>Andhra Pradesh Industrial and Technical Consultancy </a:t>
            </a:r>
            <a:r>
              <a:rPr lang="en-US" dirty="0" err="1" smtClean="0"/>
              <a:t>Organisation</a:t>
            </a:r>
            <a:r>
              <a:rPr lang="en-US" dirty="0" smtClean="0"/>
              <a:t>(APITCO)</a:t>
            </a:r>
          </a:p>
          <a:p>
            <a:pPr lvl="1" algn="just"/>
            <a:r>
              <a:rPr lang="en-US" dirty="0" smtClean="0"/>
              <a:t>Bihar(BITCO)</a:t>
            </a:r>
          </a:p>
          <a:p>
            <a:pPr lvl="1" algn="just"/>
            <a:r>
              <a:rPr lang="en-US" dirty="0" smtClean="0"/>
              <a:t>Gujarat(GITCO)</a:t>
            </a:r>
          </a:p>
          <a:p>
            <a:pPr lvl="1" algn="just"/>
            <a:r>
              <a:rPr lang="en-US" dirty="0" smtClean="0"/>
              <a:t>Haryana-Delhi Industrial consultants ltd(HARDICON)</a:t>
            </a:r>
          </a:p>
          <a:p>
            <a:pPr lvl="1" algn="just"/>
            <a:r>
              <a:rPr lang="en-US" dirty="0" smtClean="0"/>
              <a:t>Himachal(HIMCO)</a:t>
            </a:r>
          </a:p>
          <a:p>
            <a:pPr lvl="1" algn="just"/>
            <a:r>
              <a:rPr lang="en-US" dirty="0" smtClean="0"/>
              <a:t>Tamilnadu</a:t>
            </a:r>
          </a:p>
          <a:p>
            <a:pPr lvl="1" algn="just"/>
            <a:r>
              <a:rPr lang="en-US" dirty="0" smtClean="0"/>
              <a:t>Jammu and Kashmir</a:t>
            </a:r>
          </a:p>
          <a:p>
            <a:pPr lvl="1" algn="just"/>
            <a:r>
              <a:rPr lang="en-US" dirty="0" smtClean="0"/>
              <a:t>Karnataka</a:t>
            </a:r>
          </a:p>
          <a:p>
            <a:pPr lvl="1" algn="just"/>
            <a:r>
              <a:rPr lang="en-US" dirty="0" smtClean="0"/>
              <a:t>Madhya Pradesh</a:t>
            </a:r>
          </a:p>
          <a:p>
            <a:pPr lvl="1" algn="just"/>
            <a:r>
              <a:rPr lang="en-US" dirty="0" smtClean="0"/>
              <a:t>Maharashtra</a:t>
            </a:r>
          </a:p>
          <a:p>
            <a:pPr lvl="1" algn="just"/>
            <a:r>
              <a:rPr lang="en-US" dirty="0" smtClean="0"/>
              <a:t>North-east</a:t>
            </a:r>
          </a:p>
          <a:p>
            <a:pPr lvl="1" algn="just"/>
            <a:r>
              <a:rPr lang="en-US" dirty="0" smtClean="0"/>
              <a:t>North-east</a:t>
            </a:r>
          </a:p>
          <a:p>
            <a:pPr lvl="1" algn="just"/>
            <a:r>
              <a:rPr lang="en-US" dirty="0" smtClean="0"/>
              <a:t>North-India</a:t>
            </a:r>
          </a:p>
          <a:p>
            <a:pPr lvl="1" algn="just"/>
            <a:r>
              <a:rPr lang="en-US" dirty="0" smtClean="0"/>
              <a:t>Orissa</a:t>
            </a:r>
          </a:p>
          <a:p>
            <a:pPr lvl="1" algn="just"/>
            <a:r>
              <a:rPr lang="en-US" dirty="0" smtClean="0"/>
              <a:t>Rajasthan</a:t>
            </a:r>
          </a:p>
          <a:p>
            <a:pPr lvl="1" algn="just"/>
            <a:r>
              <a:rPr lang="en-US" dirty="0" smtClean="0"/>
              <a:t>Uttar Pradesh</a:t>
            </a:r>
          </a:p>
          <a:p>
            <a:pPr lvl="1" algn="just"/>
            <a:r>
              <a:rPr lang="en-US" dirty="0" smtClean="0"/>
              <a:t>West Bengal</a:t>
            </a:r>
          </a:p>
          <a:p>
            <a:pPr lvl="1" algn="just"/>
            <a:endParaRPr lang="en-US" dirty="0" smtClean="0"/>
          </a:p>
          <a:p>
            <a:pPr lvl="1"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NEED FOR INSTITUTIONAL SUPPORT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Starting a business requires </a:t>
            </a:r>
            <a:r>
              <a:rPr lang="en-US" b="1" dirty="0" smtClean="0"/>
              <a:t>various resources and facilities.</a:t>
            </a:r>
          </a:p>
          <a:p>
            <a:pPr algn="just"/>
            <a:r>
              <a:rPr lang="en-US" b="1" dirty="0" smtClean="0"/>
              <a:t>Finance</a:t>
            </a:r>
            <a:r>
              <a:rPr lang="en-US" dirty="0" smtClean="0"/>
              <a:t> is the most important to procure land, </a:t>
            </a:r>
            <a:r>
              <a:rPr lang="en-US" dirty="0" err="1" smtClean="0"/>
              <a:t>labour</a:t>
            </a:r>
            <a:r>
              <a:rPr lang="en-US" dirty="0" smtClean="0"/>
              <a:t>, material, machine and so on.</a:t>
            </a:r>
          </a:p>
          <a:p>
            <a:pPr algn="just"/>
            <a:r>
              <a:rPr lang="en-US" dirty="0" smtClean="0"/>
              <a:t>Prior built up of </a:t>
            </a:r>
            <a:r>
              <a:rPr lang="en-US" b="1" dirty="0" smtClean="0"/>
              <a:t>infrastructural facilities</a:t>
            </a:r>
            <a:r>
              <a:rPr lang="en-US" dirty="0" smtClean="0"/>
              <a:t> is also necessary.</a:t>
            </a:r>
          </a:p>
          <a:p>
            <a:pPr algn="just"/>
            <a:r>
              <a:rPr lang="en-US" dirty="0" smtClean="0"/>
              <a:t>In view of this, </a:t>
            </a:r>
            <a:r>
              <a:rPr lang="en-US" b="1" dirty="0" smtClean="0"/>
              <a:t>central and state government</a:t>
            </a:r>
            <a:r>
              <a:rPr lang="en-US" dirty="0" smtClean="0"/>
              <a:t> helps small entrepreneurs with various kinds of support and facilities.</a:t>
            </a:r>
          </a:p>
          <a:p>
            <a:pPr algn="just"/>
            <a:r>
              <a:rPr lang="en-US" dirty="0" smtClean="0"/>
              <a:t>Availability of institutional support helps make the </a:t>
            </a:r>
            <a:r>
              <a:rPr lang="en-US" b="1" dirty="0" smtClean="0"/>
              <a:t>economic development more conducive to business or industry.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NSIC (National Small Industries Corporation Ltd)</a:t>
            </a:r>
            <a:b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503920" cy="5791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Setup under Union Ministry of Industries in 1955 to promote and foster the growth of small scale industries in the country.</a:t>
            </a:r>
          </a:p>
          <a:p>
            <a:pPr algn="just"/>
            <a:r>
              <a:rPr lang="en-US" sz="2400" dirty="0" smtClean="0"/>
              <a:t>Functions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provide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machinery on hire purchase scheme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provide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equipment on leasing facility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help in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export marketing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participate in bulk purchase programme of government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develop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prototype of machines and equipments and pass on to commercial production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distribute raw material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help in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upgradation of technology and modernisation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setup small scale industry in other developing countries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undertake construction of industrial estates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SIDO (Small Industries Development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Organisation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503920" cy="5791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SIDO is a subordinate office of the Department of SSI &amp; ARI.</a:t>
            </a:r>
          </a:p>
          <a:p>
            <a:pPr algn="just"/>
            <a:r>
              <a:rPr lang="en-US" sz="2400" dirty="0" smtClean="0"/>
              <a:t>It is an apex body and nodal agency for formulating, coordinating and monitoring the policies and programmes for promotion and development of small scale industries.</a:t>
            </a:r>
          </a:p>
          <a:p>
            <a:pPr algn="just"/>
            <a:r>
              <a:rPr lang="en-US" sz="2400" dirty="0" smtClean="0"/>
              <a:t>Development commissioner ---&gt; Directors and advisors</a:t>
            </a:r>
          </a:p>
          <a:p>
            <a:pPr algn="just"/>
            <a:r>
              <a:rPr lang="en-US" sz="2400" dirty="0" smtClean="0"/>
              <a:t>SIDO functions through 27 offices, 31 Small Industries Services Institutes(SISI), 37 extension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, 3 product-cum-process development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and 4 production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Functions :</a:t>
            </a:r>
          </a:p>
          <a:p>
            <a:pPr lvl="1" algn="just"/>
            <a:r>
              <a:rPr lang="en-US" sz="2200" dirty="0" smtClean="0"/>
              <a:t>Co-ordination : Evolve national policies and programmes </a:t>
            </a:r>
          </a:p>
          <a:p>
            <a:pPr lvl="1" algn="just"/>
            <a:r>
              <a:rPr lang="en-US" sz="2200" dirty="0" smtClean="0"/>
              <a:t>Industrial development : Collect data and support ancillary units</a:t>
            </a:r>
          </a:p>
          <a:p>
            <a:pPr lvl="1" algn="just"/>
            <a:r>
              <a:rPr lang="en-US" sz="2200" dirty="0" smtClean="0"/>
              <a:t>Extension : Provide consultancy and training services, marketing assistance</a:t>
            </a:r>
          </a:p>
          <a:p>
            <a:pPr lvl="1" algn="just"/>
            <a:endParaRPr lang="en-US" sz="2200" dirty="0" smtClean="0"/>
          </a:p>
          <a:p>
            <a:pPr algn="just"/>
            <a:endParaRPr lang="en-US" sz="2400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SSIB ( Small Scale Industries Board)</a:t>
            </a: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05800" cy="5486400"/>
          </a:xfrm>
        </p:spPr>
        <p:txBody>
          <a:bodyPr/>
          <a:lstStyle/>
          <a:p>
            <a:pPr algn="just"/>
            <a:r>
              <a:rPr lang="en-US" dirty="0" smtClean="0"/>
              <a:t>Government of India constituted a board namely Small Scale Industries Board in 1954 to advise on development of small scale industries in the country.</a:t>
            </a:r>
          </a:p>
          <a:p>
            <a:pPr algn="just"/>
            <a:r>
              <a:rPr lang="en-US" sz="2800" dirty="0" smtClean="0"/>
              <a:t>It is an apex advisory body constituted for rendering advice to the government on all issues pertaining to the development of small scale industries.</a:t>
            </a:r>
          </a:p>
          <a:p>
            <a:pPr algn="just"/>
            <a:r>
              <a:rPr lang="en-US" sz="2800" dirty="0" smtClean="0"/>
              <a:t>The industries minister of India is the Chairman of SSIB.</a:t>
            </a:r>
          </a:p>
          <a:p>
            <a:pPr algn="just"/>
            <a:r>
              <a:rPr lang="en-US" sz="2800" dirty="0" smtClean="0"/>
              <a:t>It comprises of 50 members including state minister, members of parliament, secretaries of various departments of </a:t>
            </a:r>
            <a:r>
              <a:rPr lang="en-US" sz="2800" dirty="0" err="1" smtClean="0"/>
              <a:t>Govt</a:t>
            </a:r>
            <a:r>
              <a:rPr lang="en-US" sz="2800" dirty="0" smtClean="0"/>
              <a:t> of India, financial institutions, public sector undertakings, industrial associations and eminent experts in the field.</a:t>
            </a:r>
          </a:p>
          <a:p>
            <a:pPr algn="just"/>
            <a:endParaRPr lang="en-US" sz="2800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06362"/>
            <a:ext cx="8915400" cy="868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SSIDC (State Small Industries Development Corporations)</a:t>
            </a: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05800" cy="6096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Setup in various states under Companies Act, 1956 to cater primary needs of small, tiny and village industries under their jurisdiction. 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Companies Act provided greater operational flexibility and wider scope for undertaking a variety of activities for the benefit of small sector.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Functions :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procure and distribute scarce raw materials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supply machine on hire purchase system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provide assistance for marketing of products of small scale industries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construct industrial estates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extend seed capital 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Provide management assistance</a:t>
            </a:r>
          </a:p>
          <a:p>
            <a:pPr algn="just"/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06362"/>
            <a:ext cx="8915400" cy="868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SISIs (Small Industries Service Institutes)</a:t>
            </a: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05800" cy="6096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SISIs was setup to provide consultancy and training to small entrepreneurs – both existing and prospective.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There are 28 SISIs and 30 branch SISIs setup in state capital and other places all over the country.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Functions :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serve as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interface between central and state governments.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render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technical support services.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conduct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EDPs.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initiate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promotional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programmes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organize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state and district industrial surveys.</a:t>
            </a:r>
          </a:p>
          <a:p>
            <a:pPr lvl="1"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Project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profile.</a:t>
            </a:r>
          </a:p>
          <a:p>
            <a:pPr lvl="1"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Workshop and training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various trade activities.</a:t>
            </a:r>
          </a:p>
          <a:p>
            <a:pPr lvl="1" algn="just"/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Modernisation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inplant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studies.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Trade and market information.</a:t>
            </a:r>
          </a:p>
          <a:p>
            <a:pPr algn="just"/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06362"/>
            <a:ext cx="8915400" cy="868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DICs (District Industries Centre)</a:t>
            </a:r>
            <a:endParaRPr lang="en-IN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05800" cy="6096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DIC was started on May 8,1978 with a view to provide integrated administrative framework at the district level for promotion of small scale industries in rural areas.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Structure – 4 functional managers, 3 project managers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Management is done by state government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Functions :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organize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industrial potential surveys.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prepare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action plan to implement the schemes identified.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guide entrepreneurs in selecting machinery and equipment.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appraise worthiness of various proposals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submitted by entrepreneurs.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conduct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training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programmes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undertake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product development work.</a:t>
            </a:r>
          </a:p>
          <a:p>
            <a:pPr algn="just"/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Industrial Estates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algn="just"/>
            <a:r>
              <a:rPr lang="en-US" dirty="0" smtClean="0"/>
              <a:t>Also known as industrial park, industrial zone, industrial area, industrial region etc.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An industrial estate is a place where the required facilities and factory accommodation are provided by the government to the entrepreneurs to establish their industries there.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Definition :</a:t>
            </a:r>
          </a:p>
          <a:p>
            <a:pPr algn="just">
              <a:buNone/>
            </a:pPr>
            <a:r>
              <a:rPr lang="en-US" dirty="0" smtClean="0"/>
              <a:t>		In the opinion of </a:t>
            </a:r>
            <a:r>
              <a:rPr lang="en-US" b="1" dirty="0" err="1" smtClean="0"/>
              <a:t>Bredo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i="1" dirty="0" smtClean="0"/>
              <a:t>“An industrial estate is a tract of land which is subdivided and developed according to a comprehensive plan for the use of a community of industrial enterprises.”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254</TotalTime>
  <Words>1415</Words>
  <Application>Microsoft Office PowerPoint</Application>
  <PresentationFormat>On-screen Show (4:3)</PresentationFormat>
  <Paragraphs>209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INSTITUTIONAL SUPPORT TO ENTREPRENURS</vt:lpstr>
      <vt:lpstr>NEED FOR INSTITUTIONAL SUPPORT</vt:lpstr>
      <vt:lpstr>NSIC (National Small Industries Corporation Ltd) </vt:lpstr>
      <vt:lpstr>SIDO (Small Industries Development Organisation) </vt:lpstr>
      <vt:lpstr>SSIB ( Small Scale Industries Board)</vt:lpstr>
      <vt:lpstr>SSIDC (State Small Industries Development Corporations)</vt:lpstr>
      <vt:lpstr>SISIs (Small Industries Service Institutes)</vt:lpstr>
      <vt:lpstr>DICs (District Industries Centre)</vt:lpstr>
      <vt:lpstr>Industrial Estates</vt:lpstr>
      <vt:lpstr>Objectives of Industrial Estates</vt:lpstr>
      <vt:lpstr>Types of Industrial Estates</vt:lpstr>
      <vt:lpstr>Industrial Estates in India</vt:lpstr>
      <vt:lpstr>Slide 13</vt:lpstr>
      <vt:lpstr>Specialized Institutions</vt:lpstr>
      <vt:lpstr>Slide 15</vt:lpstr>
      <vt:lpstr>Slide 16</vt:lpstr>
      <vt:lpstr>Slide 17</vt:lpstr>
      <vt:lpstr>Technical Consultancy Organizations(TCO)</vt:lpstr>
      <vt:lpstr>17 TCO’s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SUPPORT TO ENTREPRENURS</dc:title>
  <dc:creator>Home</dc:creator>
  <cp:lastModifiedBy>Admin</cp:lastModifiedBy>
  <cp:revision>62</cp:revision>
  <dcterms:created xsi:type="dcterms:W3CDTF">2006-08-16T00:00:00Z</dcterms:created>
  <dcterms:modified xsi:type="dcterms:W3CDTF">2019-09-23T04:06:50Z</dcterms:modified>
</cp:coreProperties>
</file>